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handoutMasterIdLst>
    <p:handoutMasterId r:id="rId23"/>
  </p:handoutMasterIdLst>
  <p:sldIdLst>
    <p:sldId id="256" r:id="rId2"/>
    <p:sldId id="257" r:id="rId3"/>
    <p:sldId id="258" r:id="rId4"/>
    <p:sldId id="274" r:id="rId5"/>
    <p:sldId id="259" r:id="rId6"/>
    <p:sldId id="267" r:id="rId7"/>
    <p:sldId id="268" r:id="rId8"/>
    <p:sldId id="260" r:id="rId9"/>
    <p:sldId id="261" r:id="rId10"/>
    <p:sldId id="269" r:id="rId11"/>
    <p:sldId id="262" r:id="rId12"/>
    <p:sldId id="270" r:id="rId13"/>
    <p:sldId id="271" r:id="rId14"/>
    <p:sldId id="272" r:id="rId15"/>
    <p:sldId id="273" r:id="rId16"/>
    <p:sldId id="263" r:id="rId17"/>
    <p:sldId id="264" r:id="rId18"/>
    <p:sldId id="265" r:id="rId19"/>
    <p:sldId id="266" r:id="rId20"/>
    <p:sldId id="275" r:id="rId2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penski" initials="lcg"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19" autoAdjust="0"/>
    <p:restoredTop sz="94709" autoAdjust="0"/>
  </p:normalViewPr>
  <p:slideViewPr>
    <p:cSldViewPr>
      <p:cViewPr>
        <p:scale>
          <a:sx n="60" d="100"/>
          <a:sy n="60" d="100"/>
        </p:scale>
        <p:origin x="-1651" y="-9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0-04-15T07:55:07.830" idx="3">
    <p:pos x="126" y="106"/>
    <p:text>
Lou will introduce using Slides 1-2
Peggy will discuss Slides 3 - 4
Michael will take 5 - 11
Lou will do 12 -  End</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5B008CFC-7EE4-4B33-9F02-A52ABD4C35FC}" type="datetimeFigureOut">
              <a:rPr lang="en-US" smtClean="0"/>
              <a:pPr/>
              <a:t>8/22/2010</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8B6B5F34-087D-43FB-B315-CA04C140B22D}" type="slidenum">
              <a:rPr lang="en-US" smtClean="0"/>
              <a:pPr/>
              <a:t>‹#›</a:t>
            </a:fld>
            <a:endParaRPr lang="en-US" dirty="0"/>
          </a:p>
        </p:txBody>
      </p:sp>
    </p:spTree>
    <p:extLst>
      <p:ext uri="{BB962C8B-B14F-4D97-AF65-F5344CB8AC3E}">
        <p14:creationId xmlns:p14="http://schemas.microsoft.com/office/powerpoint/2010/main" val="3727407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D5600765-831F-496D-AC71-0671908314F9}" type="datetimeFigureOut">
              <a:rPr lang="en-US" smtClean="0"/>
              <a:pPr/>
              <a:t>8/22/2010</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CBEB34E0-7B8A-4D5D-A34A-674DB421A119}" type="slidenum">
              <a:rPr lang="en-US" smtClean="0"/>
              <a:pPr/>
              <a:t>‹#›</a:t>
            </a:fld>
            <a:endParaRPr lang="en-US" dirty="0"/>
          </a:p>
        </p:txBody>
      </p:sp>
    </p:spTree>
    <p:extLst>
      <p:ext uri="{BB962C8B-B14F-4D97-AF65-F5344CB8AC3E}">
        <p14:creationId xmlns:p14="http://schemas.microsoft.com/office/powerpoint/2010/main" val="1387434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8229600" y="6324600"/>
            <a:ext cx="457200" cy="441325"/>
          </a:xfrm>
        </p:spPr>
        <p:txBody>
          <a:bodyPr/>
          <a:lstStyle>
            <a:lvl1pPr>
              <a:defRPr>
                <a:solidFill>
                  <a:schemeClr val="accent1"/>
                </a:solidFill>
              </a:defRPr>
            </a:lvl1pPr>
          </a:lstStyle>
          <a:p>
            <a:fld id="{B8BAF9DA-5F24-41BB-AACB-832A34C1BCEB}" type="slidenum">
              <a:rPr lang="en-US" smtClean="0"/>
              <a:pPr/>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
        <p:nvSpPr>
          <p:cNvPr id="21" name="Content Placeholder 20"/>
          <p:cNvSpPr>
            <a:spLocks noGrp="1"/>
          </p:cNvSpPr>
          <p:nvPr>
            <p:ph sz="quarter" idx="13" hasCustomPrompt="1"/>
          </p:nvPr>
        </p:nvSpPr>
        <p:spPr>
          <a:xfrm>
            <a:off x="7010400" y="5410200"/>
            <a:ext cx="838200" cy="533400"/>
          </a:xfrm>
        </p:spPr>
        <p:txBody>
          <a:bodyPr/>
          <a:lstStyle>
            <a:lvl5pPr>
              <a:buNone/>
              <a:defRPr/>
            </a:lvl5pPr>
          </a:lstStyle>
          <a:p>
            <a:pPr lvl="4"/>
            <a:fld id="{585B5C7F-5DFB-4F37-94E4-B0A717235074}" type="slidenum">
              <a:rPr lang="en-US" smtClean="0"/>
              <a:pPr lvl="4"/>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BAF9DA-5F24-41BB-AACB-832A34C1BCE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B8BAF9DA-5F24-41BB-AACB-832A34C1BCEB}" type="slidenum">
              <a:rPr lang="en-US" smtClean="0"/>
              <a:pPr/>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B8BAF9DA-5F24-41BB-AACB-832A34C1BCEB}" type="slidenum">
              <a:rPr lang="en-US" smtClean="0"/>
              <a:pPr/>
              <a:t>‹#›</a:t>
            </a:fld>
            <a:endParaRPr lang="en-US" dirty="0"/>
          </a:p>
        </p:txBody>
      </p:sp>
      <p:sp>
        <p:nvSpPr>
          <p:cNvPr id="8" name="Content Placeholder 7"/>
          <p:cNvSpPr>
            <a:spLocks noGrp="1"/>
          </p:cNvSpPr>
          <p:nvPr>
            <p:ph sz="quarter" idx="1"/>
          </p:nvPr>
        </p:nvSpPr>
        <p:spPr>
          <a:xfrm>
            <a:off x="301752" y="1527048"/>
            <a:ext cx="8503920" cy="4572000"/>
          </a:xfrm>
        </p:spPr>
        <p:txBody>
          <a:bodyPr/>
          <a:lstStyle>
            <a:lvl1pPr>
              <a:buSzPct val="100000"/>
              <a:defRPr sz="2800"/>
            </a:lvl1pPr>
            <a:lvl2pPr>
              <a:buClr>
                <a:schemeClr val="accent1">
                  <a:lumMod val="75000"/>
                </a:schemeClr>
              </a:buClr>
              <a:buSzPct val="90000"/>
              <a:buFont typeface="Courier New" pitchFamily="49" charset="0"/>
              <a:buChar char="o"/>
              <a:defRPr sz="2400"/>
            </a:lvl2pPr>
            <a:lvl3pPr>
              <a:buClr>
                <a:schemeClr val="accent1">
                  <a:lumMod val="50000"/>
                </a:schemeClr>
              </a:buClr>
              <a:buSzPct val="85000"/>
              <a:buFont typeface="Wingdings" pitchFamily="2" charset="2"/>
              <a:buChar char="§"/>
              <a:defRPr/>
            </a:lvl3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8BAF9DA-5F24-41BB-AACB-832A34C1BCEB}" type="slidenum">
              <a:rPr lang="en-US" smtClean="0"/>
              <a:pPr/>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BAF9DA-5F24-41BB-AACB-832A34C1BCEB}" type="slidenum">
              <a:rPr lang="en-US" smtClean="0"/>
              <a:pPr/>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8BAF9DA-5F24-41BB-AACB-832A34C1BCEB}" type="slidenum">
              <a:rPr lang="en-US" smtClean="0"/>
              <a:pPr/>
              <a:t>‹#›</a:t>
            </a:fld>
            <a:endParaRPr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B8BAF9DA-5F24-41BB-AACB-832A34C1BCE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8BAF9DA-5F24-41BB-AACB-832A34C1BCE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8BAF9DA-5F24-41BB-AACB-832A34C1BCEB}" type="slidenum">
              <a:rPr lang="en-US" smtClean="0"/>
              <a:pPr/>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B8BAF9DA-5F24-41BB-AACB-832A34C1BCEB}" type="slidenum">
              <a:rPr lang="en-US" smtClean="0"/>
              <a:pPr/>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8BAF9DA-5F24-41BB-AACB-832A34C1BCEB}" type="slidenum">
              <a:rPr lang="en-US" smtClean="0"/>
              <a:pPr/>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ctr"/>
            <a:r>
              <a:rPr lang="en-US" dirty="0" smtClean="0">
                <a:solidFill>
                  <a:schemeClr val="accent1">
                    <a:lumMod val="75000"/>
                  </a:schemeClr>
                </a:solidFill>
              </a:rPr>
              <a:t>Are we getting the job done?</a:t>
            </a:r>
            <a:endParaRPr lang="en-US" dirty="0">
              <a:solidFill>
                <a:schemeClr val="accent1">
                  <a:lumMod val="75000"/>
                </a:schemeClr>
              </a:solidFill>
            </a:endParaRPr>
          </a:p>
        </p:txBody>
      </p:sp>
      <p:sp>
        <p:nvSpPr>
          <p:cNvPr id="2" name="Title 1"/>
          <p:cNvSpPr>
            <a:spLocks noGrp="1"/>
          </p:cNvSpPr>
          <p:nvPr>
            <p:ph type="ctrTitle"/>
          </p:nvPr>
        </p:nvSpPr>
        <p:spPr>
          <a:xfrm>
            <a:off x="228600" y="491348"/>
            <a:ext cx="8686800" cy="1295400"/>
          </a:xfrm>
        </p:spPr>
        <p:txBody>
          <a:bodyPr>
            <a:normAutofit/>
          </a:bodyPr>
          <a:lstStyle/>
          <a:p>
            <a:pPr algn="ctr"/>
            <a:r>
              <a:rPr lang="en-US" sz="3600" b="1" dirty="0" smtClean="0">
                <a:latin typeface="Albertus Medium" pitchFamily="34" charset="0"/>
              </a:rPr>
              <a:t>TEACHING FINANCIAL COMPETENCIES FOR PUBLIC HEALTH</a:t>
            </a:r>
            <a:endParaRPr lang="en-US" sz="3600" b="1" dirty="0">
              <a:latin typeface="Albertus Medium" pitchFamily="34" charset="0"/>
            </a:endParaRPr>
          </a:p>
        </p:txBody>
      </p:sp>
      <p:sp>
        <p:nvSpPr>
          <p:cNvPr id="4" name="TextBox 3"/>
          <p:cNvSpPr txBox="1"/>
          <p:nvPr/>
        </p:nvSpPr>
        <p:spPr>
          <a:xfrm>
            <a:off x="762000" y="3170208"/>
            <a:ext cx="7772400" cy="3293209"/>
          </a:xfrm>
          <a:prstGeom prst="rect">
            <a:avLst/>
          </a:prstGeom>
          <a:noFill/>
        </p:spPr>
        <p:txBody>
          <a:bodyPr wrap="square" rtlCol="0">
            <a:spAutoFit/>
          </a:bodyPr>
          <a:lstStyle/>
          <a:p>
            <a:pPr algn="ctr"/>
            <a:endParaRPr lang="en-US" sz="2400" dirty="0" smtClean="0"/>
          </a:p>
          <a:p>
            <a:pPr algn="ctr"/>
            <a:r>
              <a:rPr lang="en-US" sz="2400" dirty="0" smtClean="0"/>
              <a:t>Louis C. Gapenski, PhD</a:t>
            </a:r>
          </a:p>
          <a:p>
            <a:pPr algn="ctr"/>
            <a:endParaRPr lang="en-US" sz="1600" dirty="0" smtClean="0"/>
          </a:p>
          <a:p>
            <a:pPr algn="ctr"/>
            <a:r>
              <a:rPr lang="en-US" sz="2400" dirty="0" smtClean="0"/>
              <a:t>Michael E. Morris, MPH, MPA, CPH</a:t>
            </a:r>
          </a:p>
          <a:p>
            <a:pPr algn="ctr"/>
            <a:endParaRPr lang="en-US" sz="1600" dirty="0" smtClean="0"/>
          </a:p>
          <a:p>
            <a:pPr algn="ctr"/>
            <a:r>
              <a:rPr lang="en-US" sz="2400" dirty="0" smtClean="0"/>
              <a:t>Peggy A. Honor</a:t>
            </a:r>
            <a:r>
              <a:rPr lang="en-US" sz="2400" dirty="0" smtClean="0">
                <a:cs typeface="Courier New"/>
              </a:rPr>
              <a:t>é, DHA</a:t>
            </a:r>
            <a:r>
              <a:rPr lang="en-US" sz="2400" dirty="0" smtClean="0"/>
              <a:t> </a:t>
            </a:r>
          </a:p>
          <a:p>
            <a:pPr algn="ctr"/>
            <a:endParaRPr lang="en-US" sz="2400" dirty="0" smtClean="0"/>
          </a:p>
          <a:p>
            <a:pPr algn="ctr"/>
            <a:endParaRPr lang="en-US" sz="1600" dirty="0"/>
          </a:p>
          <a:p>
            <a:pPr algn="ctr"/>
            <a:r>
              <a:rPr lang="en-US" sz="1600" dirty="0" smtClean="0"/>
              <a:t>This research was supported by a grant</a:t>
            </a:r>
          </a:p>
          <a:p>
            <a:pPr algn="ctr"/>
            <a:r>
              <a:rPr lang="en-US" sz="1600" dirty="0" smtClean="0"/>
              <a:t>from the Robert Wood Johnson Foundation</a:t>
            </a:r>
            <a:endParaRPr lang="en-US" sz="1600" dirty="0"/>
          </a:p>
        </p:txBody>
      </p:sp>
      <p:sp>
        <p:nvSpPr>
          <p:cNvPr id="5" name="Slide Number Placeholder 4"/>
          <p:cNvSpPr>
            <a:spLocks noGrp="1"/>
          </p:cNvSpPr>
          <p:nvPr>
            <p:ph type="sldNum" sz="quarter" idx="12"/>
          </p:nvPr>
        </p:nvSpPr>
        <p:spPr>
          <a:xfrm>
            <a:off x="8521264" y="168275"/>
            <a:ext cx="457200" cy="441325"/>
          </a:xfrm>
        </p:spPr>
        <p:txBody>
          <a:bodyPr>
            <a:normAutofit/>
          </a:bodyPr>
          <a:lstStyle/>
          <a:p>
            <a:fld id="{B8BAF9DA-5F24-41BB-AACB-832A34C1BCEB}" type="slidenum">
              <a:rPr lang="en-US" sz="1800" smtClean="0">
                <a:solidFill>
                  <a:schemeClr val="accent1"/>
                </a:solidFill>
              </a:rPr>
              <a:pPr/>
              <a:t>1</a:t>
            </a:fld>
            <a:endParaRPr lang="en-US" sz="1800" dirty="0">
              <a:solidFill>
                <a:schemeClr val="accen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CURRENT FINANCE CONTENT - AMOUNT</a:t>
            </a:r>
            <a:endParaRPr lang="en-US" dirty="0"/>
          </a:p>
        </p:txBody>
      </p:sp>
      <p:sp>
        <p:nvSpPr>
          <p:cNvPr id="3" name="Content Placeholder 2"/>
          <p:cNvSpPr>
            <a:spLocks noGrp="1"/>
          </p:cNvSpPr>
          <p:nvPr>
            <p:ph sz="quarter" idx="1"/>
          </p:nvPr>
        </p:nvSpPr>
        <p:spPr>
          <a:xfrm>
            <a:off x="412114" y="1426774"/>
            <a:ext cx="8503920" cy="4572000"/>
          </a:xfrm>
        </p:spPr>
        <p:txBody>
          <a:bodyPr>
            <a:noAutofit/>
          </a:bodyPr>
          <a:lstStyle/>
          <a:p>
            <a:r>
              <a:rPr lang="en-US" sz="3200" dirty="0" smtClean="0"/>
              <a:t>In 2008, there were:</a:t>
            </a:r>
          </a:p>
          <a:p>
            <a:pPr lvl="1">
              <a:spcBef>
                <a:spcPts val="400"/>
              </a:spcBef>
            </a:pPr>
            <a:r>
              <a:rPr lang="en-US" sz="2800" dirty="0" smtClean="0"/>
              <a:t>22,500 students in College of Public Health MPH programs.</a:t>
            </a:r>
          </a:p>
          <a:p>
            <a:pPr lvl="1">
              <a:spcBef>
                <a:spcPts val="400"/>
              </a:spcBef>
            </a:pPr>
            <a:r>
              <a:rPr lang="en-US" sz="2800" dirty="0" smtClean="0"/>
              <a:t>Of these, 3,285 (14.6%) were in management related concentrations.</a:t>
            </a:r>
          </a:p>
          <a:p>
            <a:r>
              <a:rPr lang="en-US" sz="3200" dirty="0" smtClean="0"/>
              <a:t>The goals of MPH programs are most similar to MHA and MPA programs.  To judge the adequacy of the amount of content, the finance requirements of the top 20 programs in these three fields were compared.</a:t>
            </a:r>
          </a:p>
        </p:txBody>
      </p:sp>
      <p:sp>
        <p:nvSpPr>
          <p:cNvPr id="4" name="Slide Number Placeholder 3"/>
          <p:cNvSpPr>
            <a:spLocks noGrp="1"/>
          </p:cNvSpPr>
          <p:nvPr>
            <p:ph type="sldNum" sz="quarter" idx="12"/>
          </p:nvPr>
        </p:nvSpPr>
        <p:spPr>
          <a:xfrm>
            <a:off x="8518634" y="159242"/>
            <a:ext cx="457200" cy="441325"/>
          </a:xfrm>
        </p:spPr>
        <p:txBody>
          <a:bodyPr>
            <a:normAutofit/>
          </a:bodyPr>
          <a:lstStyle/>
          <a:p>
            <a:fld id="{B8BAF9DA-5F24-41BB-AACB-832A34C1BCEB}" type="slidenum">
              <a:rPr lang="en-US" sz="1800" smtClean="0">
                <a:solidFill>
                  <a:schemeClr val="accent1"/>
                </a:solidFill>
              </a:rPr>
              <a:pPr/>
              <a:t>10</a:t>
            </a:fld>
            <a:endParaRPr lang="en-US" sz="1800" dirty="0">
              <a:solidFill>
                <a:schemeClr val="accent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CURRENT FINANCE CONTENT - AMOUNT</a:t>
            </a:r>
            <a:endParaRPr lang="en-US" dirty="0"/>
          </a:p>
        </p:txBody>
      </p:sp>
      <p:sp>
        <p:nvSpPr>
          <p:cNvPr id="4" name="Slide Number Placeholder 3"/>
          <p:cNvSpPr>
            <a:spLocks noGrp="1"/>
          </p:cNvSpPr>
          <p:nvPr>
            <p:ph type="sldNum" sz="quarter" idx="12"/>
          </p:nvPr>
        </p:nvSpPr>
        <p:spPr>
          <a:xfrm>
            <a:off x="8521264" y="159242"/>
            <a:ext cx="457200" cy="441325"/>
          </a:xfrm>
        </p:spPr>
        <p:txBody>
          <a:bodyPr>
            <a:normAutofit/>
          </a:bodyPr>
          <a:lstStyle/>
          <a:p>
            <a:fld id="{B8BAF9DA-5F24-41BB-AACB-832A34C1BCEB}" type="slidenum">
              <a:rPr lang="en-US" sz="1800" smtClean="0">
                <a:solidFill>
                  <a:schemeClr val="accent1"/>
                </a:solidFill>
              </a:rPr>
              <a:pPr/>
              <a:t>11</a:t>
            </a:fld>
            <a:endParaRPr lang="en-US" sz="1800" dirty="0">
              <a:solidFill>
                <a:schemeClr val="accent1"/>
              </a:solidFill>
            </a:endParaRPr>
          </a:p>
        </p:txBody>
      </p:sp>
      <p:pic>
        <p:nvPicPr>
          <p:cNvPr id="3" name="Picture 3"/>
          <p:cNvPicPr>
            <a:picLocks noChangeAspect="1" noChangeArrowheads="1"/>
          </p:cNvPicPr>
          <p:nvPr/>
        </p:nvPicPr>
        <p:blipFill>
          <a:blip r:embed="rId2" cstate="print"/>
          <a:srcRect/>
          <a:stretch>
            <a:fillRect/>
          </a:stretch>
        </p:blipFill>
        <p:spPr bwMode="auto">
          <a:xfrm>
            <a:off x="-583328" y="273268"/>
            <a:ext cx="10287000" cy="609600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CURRENT FINANCE CONTENT – TOPICS</a:t>
            </a:r>
            <a:endParaRPr lang="en-US" dirty="0"/>
          </a:p>
        </p:txBody>
      </p:sp>
      <p:sp>
        <p:nvSpPr>
          <p:cNvPr id="3" name="Content Placeholder 2"/>
          <p:cNvSpPr>
            <a:spLocks noGrp="1"/>
          </p:cNvSpPr>
          <p:nvPr>
            <p:ph sz="quarter" idx="1"/>
          </p:nvPr>
        </p:nvSpPr>
        <p:spPr>
          <a:xfrm>
            <a:off x="396348" y="1605878"/>
            <a:ext cx="8503920" cy="4572000"/>
          </a:xfrm>
        </p:spPr>
        <p:txBody>
          <a:bodyPr>
            <a:noAutofit/>
          </a:bodyPr>
          <a:lstStyle/>
          <a:p>
            <a:r>
              <a:rPr lang="en-US" sz="3600" dirty="0" smtClean="0"/>
              <a:t>Review of the syllabi of the top 20 MPH programs indicates that current offerings overwhelmingly reflect traditional MHA content.</a:t>
            </a:r>
          </a:p>
          <a:p>
            <a:r>
              <a:rPr lang="en-US" sz="3600" dirty="0" smtClean="0"/>
              <a:t>Thus, in general, MPH finance courses lack material related to:</a:t>
            </a:r>
          </a:p>
          <a:p>
            <a:pPr lvl="1"/>
            <a:r>
              <a:rPr lang="en-US" sz="2400" dirty="0" smtClean="0"/>
              <a:t>Public sector organizations.</a:t>
            </a:r>
          </a:p>
          <a:p>
            <a:pPr lvl="1"/>
            <a:r>
              <a:rPr lang="en-US" sz="2400" dirty="0" smtClean="0"/>
              <a:t>Finance functions unique to public health.</a:t>
            </a:r>
            <a:endParaRPr lang="en-US" sz="3600" dirty="0" smtClean="0"/>
          </a:p>
        </p:txBody>
      </p:sp>
      <p:sp>
        <p:nvSpPr>
          <p:cNvPr id="4" name="Slide Number Placeholder 3"/>
          <p:cNvSpPr>
            <a:spLocks noGrp="1"/>
          </p:cNvSpPr>
          <p:nvPr>
            <p:ph type="sldNum" sz="quarter" idx="12"/>
          </p:nvPr>
        </p:nvSpPr>
        <p:spPr>
          <a:xfrm>
            <a:off x="8518634" y="159242"/>
            <a:ext cx="457200" cy="441325"/>
          </a:xfrm>
        </p:spPr>
        <p:txBody>
          <a:bodyPr>
            <a:normAutofit/>
          </a:bodyPr>
          <a:lstStyle/>
          <a:p>
            <a:fld id="{B8BAF9DA-5F24-41BB-AACB-832A34C1BCEB}" type="slidenum">
              <a:rPr lang="en-US" sz="1800" smtClean="0">
                <a:solidFill>
                  <a:schemeClr val="accent1"/>
                </a:solidFill>
              </a:rPr>
              <a:pPr/>
              <a:t>12</a:t>
            </a:fld>
            <a:endParaRPr lang="en-US" sz="1800" dirty="0">
              <a:solidFill>
                <a:schemeClr val="accent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CURRENT FINANCE CONTENT – TOPICS</a:t>
            </a:r>
            <a:endParaRPr lang="en-US" dirty="0"/>
          </a:p>
        </p:txBody>
      </p:sp>
      <p:sp>
        <p:nvSpPr>
          <p:cNvPr id="3" name="Content Placeholder 2"/>
          <p:cNvSpPr>
            <a:spLocks noGrp="1"/>
          </p:cNvSpPr>
          <p:nvPr>
            <p:ph sz="quarter" idx="1"/>
          </p:nvPr>
        </p:nvSpPr>
        <p:spPr>
          <a:xfrm>
            <a:off x="364816" y="1605878"/>
            <a:ext cx="8503920" cy="4572000"/>
          </a:xfrm>
        </p:spPr>
        <p:txBody>
          <a:bodyPr>
            <a:noAutofit/>
          </a:bodyPr>
          <a:lstStyle/>
          <a:p>
            <a:r>
              <a:rPr lang="en-US" sz="3600" dirty="0" smtClean="0"/>
              <a:t>Course content was compared to the identified finance competencies.</a:t>
            </a:r>
          </a:p>
          <a:p>
            <a:r>
              <a:rPr lang="en-US" sz="3600" dirty="0" smtClean="0"/>
              <a:t>Many weaknesses exist.</a:t>
            </a:r>
          </a:p>
          <a:p>
            <a:pPr lvl="1"/>
            <a:r>
              <a:rPr lang="en-US" sz="2400" dirty="0" smtClean="0"/>
              <a:t>Some at the competency level.</a:t>
            </a:r>
          </a:p>
          <a:p>
            <a:pPr lvl="1"/>
            <a:r>
              <a:rPr lang="en-US" sz="2400" dirty="0" smtClean="0"/>
              <a:t>But more at the knowledge, skills, and abilities (KSA) level.  </a:t>
            </a:r>
            <a:r>
              <a:rPr lang="en-US" dirty="0" smtClean="0"/>
              <a:t>For example, syllabus might include ratio analysis, but MHA-oriented courses typically focus on financial and operating ratios relevant to private sector organizations (often not-for-profit hospitals).</a:t>
            </a:r>
          </a:p>
        </p:txBody>
      </p:sp>
      <p:sp>
        <p:nvSpPr>
          <p:cNvPr id="4" name="Slide Number Placeholder 3"/>
          <p:cNvSpPr>
            <a:spLocks noGrp="1"/>
          </p:cNvSpPr>
          <p:nvPr>
            <p:ph type="sldNum" sz="quarter" idx="12"/>
          </p:nvPr>
        </p:nvSpPr>
        <p:spPr>
          <a:xfrm>
            <a:off x="8518634" y="173398"/>
            <a:ext cx="457200" cy="441325"/>
          </a:xfrm>
        </p:spPr>
        <p:txBody>
          <a:bodyPr>
            <a:normAutofit/>
          </a:bodyPr>
          <a:lstStyle/>
          <a:p>
            <a:fld id="{B8BAF9DA-5F24-41BB-AACB-832A34C1BCEB}" type="slidenum">
              <a:rPr lang="en-US" sz="1800" smtClean="0">
                <a:solidFill>
                  <a:schemeClr val="accent1"/>
                </a:solidFill>
              </a:rPr>
              <a:pPr/>
              <a:t>13</a:t>
            </a:fld>
            <a:endParaRPr lang="en-US" sz="1800" dirty="0">
              <a:solidFill>
                <a:schemeClr val="accent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CURRENT FINANCE CONTENT – TOPICS</a:t>
            </a:r>
            <a:endParaRPr lang="en-US" dirty="0"/>
          </a:p>
        </p:txBody>
      </p:sp>
      <p:sp>
        <p:nvSpPr>
          <p:cNvPr id="3" name="Content Placeholder 2"/>
          <p:cNvSpPr>
            <a:spLocks noGrp="1"/>
          </p:cNvSpPr>
          <p:nvPr>
            <p:ph sz="quarter" idx="1"/>
          </p:nvPr>
        </p:nvSpPr>
        <p:spPr>
          <a:xfrm>
            <a:off x="396348" y="1700474"/>
            <a:ext cx="8503920" cy="4572000"/>
          </a:xfrm>
        </p:spPr>
        <p:txBody>
          <a:bodyPr>
            <a:noAutofit/>
          </a:bodyPr>
          <a:lstStyle/>
          <a:p>
            <a:r>
              <a:rPr lang="en-US" sz="4400" dirty="0" smtClean="0"/>
              <a:t>Competency differences include:</a:t>
            </a:r>
          </a:p>
          <a:p>
            <a:pPr lvl="1"/>
            <a:r>
              <a:rPr lang="en-US" sz="2800" dirty="0" smtClean="0"/>
              <a:t>Grant acquisition and management</a:t>
            </a:r>
          </a:p>
          <a:p>
            <a:pPr lvl="1"/>
            <a:r>
              <a:rPr lang="en-US" sz="2800" dirty="0" smtClean="0"/>
              <a:t>Disaster budgeting</a:t>
            </a:r>
          </a:p>
          <a:p>
            <a:pPr lvl="1"/>
            <a:r>
              <a:rPr lang="en-US" sz="2800" dirty="0" smtClean="0"/>
              <a:t>Integrating budgeting with strategic and financial planning</a:t>
            </a:r>
          </a:p>
          <a:p>
            <a:pPr lvl="1"/>
            <a:r>
              <a:rPr lang="en-US" sz="2800" dirty="0" smtClean="0"/>
              <a:t>Competencies that relate finance to the perspective and context of public health</a:t>
            </a:r>
          </a:p>
        </p:txBody>
      </p:sp>
      <p:sp>
        <p:nvSpPr>
          <p:cNvPr id="4" name="Slide Number Placeholder 3"/>
          <p:cNvSpPr>
            <a:spLocks noGrp="1"/>
          </p:cNvSpPr>
          <p:nvPr>
            <p:ph type="sldNum" sz="quarter" idx="12"/>
          </p:nvPr>
        </p:nvSpPr>
        <p:spPr>
          <a:xfrm>
            <a:off x="8526524" y="159242"/>
            <a:ext cx="457200" cy="441325"/>
          </a:xfrm>
        </p:spPr>
        <p:txBody>
          <a:bodyPr>
            <a:normAutofit/>
          </a:bodyPr>
          <a:lstStyle/>
          <a:p>
            <a:fld id="{B8BAF9DA-5F24-41BB-AACB-832A34C1BCEB}" type="slidenum">
              <a:rPr lang="en-US" sz="1800" smtClean="0">
                <a:solidFill>
                  <a:schemeClr val="accent1"/>
                </a:solidFill>
              </a:rPr>
              <a:pPr/>
              <a:t>14</a:t>
            </a:fld>
            <a:endParaRPr lang="en-US" sz="1800" dirty="0">
              <a:solidFill>
                <a:schemeClr val="accent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CURRENT FINANCE CONTENT – TOPICS</a:t>
            </a:r>
            <a:endParaRPr lang="en-US" dirty="0"/>
          </a:p>
        </p:txBody>
      </p:sp>
      <p:sp>
        <p:nvSpPr>
          <p:cNvPr id="3" name="Content Placeholder 2"/>
          <p:cNvSpPr>
            <a:spLocks noGrp="1"/>
          </p:cNvSpPr>
          <p:nvPr>
            <p:ph sz="quarter" idx="1"/>
          </p:nvPr>
        </p:nvSpPr>
        <p:spPr>
          <a:xfrm>
            <a:off x="396348" y="1605878"/>
            <a:ext cx="8503920" cy="4572000"/>
          </a:xfrm>
        </p:spPr>
        <p:txBody>
          <a:bodyPr>
            <a:noAutofit/>
          </a:bodyPr>
          <a:lstStyle/>
          <a:p>
            <a:r>
              <a:rPr lang="en-US" sz="4000" dirty="0" smtClean="0"/>
              <a:t>KSA differences, which mostly reflect differences between public and private sector management, include:</a:t>
            </a:r>
          </a:p>
          <a:p>
            <a:pPr lvl="1"/>
            <a:r>
              <a:rPr lang="en-US" sz="2400" dirty="0" smtClean="0"/>
              <a:t>Financial statement format and interpretation</a:t>
            </a:r>
          </a:p>
          <a:p>
            <a:pPr lvl="1"/>
            <a:r>
              <a:rPr lang="en-US" sz="2400" dirty="0" smtClean="0"/>
              <a:t>Ratio analysis</a:t>
            </a:r>
          </a:p>
          <a:p>
            <a:pPr lvl="1"/>
            <a:r>
              <a:rPr lang="en-US" sz="2400" dirty="0" smtClean="0"/>
              <a:t>Budgeting</a:t>
            </a:r>
          </a:p>
          <a:p>
            <a:pPr lvl="1"/>
            <a:r>
              <a:rPr lang="en-US" sz="2400" dirty="0" smtClean="0"/>
              <a:t>Capital financing</a:t>
            </a:r>
          </a:p>
          <a:p>
            <a:pPr lvl="1"/>
            <a:r>
              <a:rPr lang="en-US" sz="2400" dirty="0" smtClean="0"/>
              <a:t>Capital budgeting (program) analysis</a:t>
            </a:r>
          </a:p>
        </p:txBody>
      </p:sp>
      <p:sp>
        <p:nvSpPr>
          <p:cNvPr id="4" name="Slide Number Placeholder 3"/>
          <p:cNvSpPr>
            <a:spLocks noGrp="1"/>
          </p:cNvSpPr>
          <p:nvPr>
            <p:ph type="sldNum" sz="quarter" idx="12"/>
          </p:nvPr>
        </p:nvSpPr>
        <p:spPr>
          <a:xfrm>
            <a:off x="8523894" y="159242"/>
            <a:ext cx="457200" cy="441325"/>
          </a:xfrm>
        </p:spPr>
        <p:txBody>
          <a:bodyPr>
            <a:normAutofit/>
          </a:bodyPr>
          <a:lstStyle/>
          <a:p>
            <a:fld id="{B8BAF9DA-5F24-41BB-AACB-832A34C1BCEB}" type="slidenum">
              <a:rPr lang="en-US" sz="1800" smtClean="0">
                <a:solidFill>
                  <a:schemeClr val="accent1"/>
                </a:solidFill>
              </a:rPr>
              <a:pPr/>
              <a:t>15</a:t>
            </a:fld>
            <a:endParaRPr lang="en-US" sz="1800" dirty="0">
              <a:solidFill>
                <a:schemeClr val="accent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UNIQUE CONTENT REQUIREMENT</a:t>
            </a:r>
            <a:endParaRPr lang="en-US" dirty="0"/>
          </a:p>
        </p:txBody>
      </p:sp>
      <p:sp>
        <p:nvSpPr>
          <p:cNvPr id="3" name="Content Placeholder 2"/>
          <p:cNvSpPr>
            <a:spLocks noGrp="1"/>
          </p:cNvSpPr>
          <p:nvPr>
            <p:ph sz="quarter" idx="1"/>
          </p:nvPr>
        </p:nvSpPr>
        <p:spPr>
          <a:xfrm>
            <a:off x="369992" y="1595288"/>
            <a:ext cx="8503920" cy="4572000"/>
          </a:xfrm>
        </p:spPr>
        <p:txBody>
          <a:bodyPr>
            <a:normAutofit/>
          </a:bodyPr>
          <a:lstStyle/>
          <a:p>
            <a:r>
              <a:rPr lang="en-US" dirty="0" smtClean="0"/>
              <a:t>Our review indicates that current public health finance courses do not provide:</a:t>
            </a:r>
          </a:p>
          <a:p>
            <a:pPr lvl="1"/>
            <a:r>
              <a:rPr lang="en-US" dirty="0" smtClean="0"/>
              <a:t>All students with a basic understanding of finance principles.</a:t>
            </a:r>
          </a:p>
          <a:p>
            <a:pPr lvl="1"/>
            <a:r>
              <a:rPr lang="en-US" dirty="0" smtClean="0"/>
              <a:t>Management concentration students with content that sufficiently reflects the uniqueness of public health.</a:t>
            </a:r>
          </a:p>
          <a:p>
            <a:r>
              <a:rPr lang="en-US" dirty="0" smtClean="0"/>
              <a:t>Findings supported by work at St. Louis University</a:t>
            </a:r>
          </a:p>
          <a:p>
            <a:pPr lvl="1"/>
            <a:r>
              <a:rPr lang="en-US" dirty="0" smtClean="0"/>
              <a:t>Matched public health competencies against current (MHA) course competencies.</a:t>
            </a:r>
          </a:p>
          <a:p>
            <a:pPr lvl="1"/>
            <a:r>
              <a:rPr lang="en-US" dirty="0" smtClean="0"/>
              <a:t>Found that only 63% of the public health competencies were covered in the course.  </a:t>
            </a:r>
            <a:endParaRPr lang="en-US" dirty="0"/>
          </a:p>
        </p:txBody>
      </p:sp>
      <p:sp>
        <p:nvSpPr>
          <p:cNvPr id="4" name="Slide Number Placeholder 3"/>
          <p:cNvSpPr>
            <a:spLocks noGrp="1"/>
          </p:cNvSpPr>
          <p:nvPr>
            <p:ph type="sldNum" sz="quarter" idx="12"/>
          </p:nvPr>
        </p:nvSpPr>
        <p:spPr>
          <a:xfrm>
            <a:off x="8518634" y="159242"/>
            <a:ext cx="457200" cy="441325"/>
          </a:xfrm>
        </p:spPr>
        <p:txBody>
          <a:bodyPr>
            <a:normAutofit/>
          </a:bodyPr>
          <a:lstStyle/>
          <a:p>
            <a:fld id="{B8BAF9DA-5F24-41BB-AACB-832A34C1BCEB}" type="slidenum">
              <a:rPr lang="en-US" sz="1800" smtClean="0">
                <a:solidFill>
                  <a:schemeClr val="accent1"/>
                </a:solidFill>
              </a:rPr>
              <a:pPr/>
              <a:t>16</a:t>
            </a:fld>
            <a:endParaRPr lang="en-US" sz="1800" dirty="0">
              <a:solidFill>
                <a:schemeClr val="accent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sz="quarter" idx="1"/>
          </p:nvPr>
        </p:nvSpPr>
        <p:spPr>
          <a:xfrm>
            <a:off x="369992" y="1660470"/>
            <a:ext cx="8503920" cy="4572000"/>
          </a:xfrm>
        </p:spPr>
        <p:txBody>
          <a:bodyPr>
            <a:normAutofit lnSpcReduction="10000"/>
          </a:bodyPr>
          <a:lstStyle/>
          <a:p>
            <a:r>
              <a:rPr lang="en-US" dirty="0" smtClean="0"/>
              <a:t>All public health students, regardless of concentration, should take at least one finance course.</a:t>
            </a:r>
          </a:p>
          <a:p>
            <a:pPr lvl="1"/>
            <a:r>
              <a:rPr lang="en-US" dirty="0" smtClean="0"/>
              <a:t>Introductory in nature</a:t>
            </a:r>
          </a:p>
          <a:p>
            <a:pPr lvl="1"/>
            <a:r>
              <a:rPr lang="en-US" dirty="0" smtClean="0"/>
              <a:t>Should include both accounting and financial management</a:t>
            </a:r>
          </a:p>
          <a:p>
            <a:r>
              <a:rPr lang="en-US" dirty="0" smtClean="0"/>
              <a:t>All public health management students should take at least two finance courses.</a:t>
            </a:r>
          </a:p>
          <a:p>
            <a:pPr lvl="1"/>
            <a:r>
              <a:rPr lang="en-US" dirty="0" smtClean="0"/>
              <a:t>The introductory course</a:t>
            </a:r>
          </a:p>
          <a:p>
            <a:pPr lvl="1"/>
            <a:r>
              <a:rPr lang="en-US" dirty="0" smtClean="0"/>
              <a:t>A second course that focuses on application</a:t>
            </a:r>
          </a:p>
          <a:p>
            <a:r>
              <a:rPr lang="en-US" dirty="0" smtClean="0"/>
              <a:t>Both courses </a:t>
            </a:r>
            <a:r>
              <a:rPr lang="en-US" dirty="0" smtClean="0">
                <a:solidFill>
                  <a:srgbClr val="FF0000"/>
                </a:solidFill>
              </a:rPr>
              <a:t>must be dedicated</a:t>
            </a:r>
            <a:r>
              <a:rPr lang="en-US" dirty="0" smtClean="0"/>
              <a:t> to public health finance.</a:t>
            </a:r>
          </a:p>
          <a:p>
            <a:pPr>
              <a:buNone/>
            </a:pPr>
            <a:endParaRPr lang="en-US" dirty="0"/>
          </a:p>
        </p:txBody>
      </p:sp>
      <p:sp>
        <p:nvSpPr>
          <p:cNvPr id="4" name="Slide Number Placeholder 3"/>
          <p:cNvSpPr>
            <a:spLocks noGrp="1"/>
          </p:cNvSpPr>
          <p:nvPr>
            <p:ph type="sldNum" sz="quarter" idx="12"/>
          </p:nvPr>
        </p:nvSpPr>
        <p:spPr>
          <a:xfrm>
            <a:off x="8521264" y="159242"/>
            <a:ext cx="457200" cy="441325"/>
          </a:xfrm>
        </p:spPr>
        <p:txBody>
          <a:bodyPr>
            <a:normAutofit/>
          </a:bodyPr>
          <a:lstStyle/>
          <a:p>
            <a:fld id="{B8BAF9DA-5F24-41BB-AACB-832A34C1BCEB}" type="slidenum">
              <a:rPr lang="en-US" sz="1800" smtClean="0">
                <a:solidFill>
                  <a:schemeClr val="accent1"/>
                </a:solidFill>
              </a:rPr>
              <a:pPr/>
              <a:t>17</a:t>
            </a:fld>
            <a:endParaRPr lang="en-US" sz="1800" dirty="0">
              <a:solidFill>
                <a:schemeClr val="accent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PANELIST RESPONSE</a:t>
            </a: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lgn="ctr">
              <a:buNone/>
            </a:pPr>
            <a:r>
              <a:rPr lang="en-US" dirty="0" smtClean="0"/>
              <a:t>Comments From the Panelists</a:t>
            </a:r>
            <a:endParaRPr lang="en-US" dirty="0"/>
          </a:p>
        </p:txBody>
      </p:sp>
      <p:sp>
        <p:nvSpPr>
          <p:cNvPr id="4" name="Slide Number Placeholder 3"/>
          <p:cNvSpPr>
            <a:spLocks noGrp="1"/>
          </p:cNvSpPr>
          <p:nvPr>
            <p:ph type="sldNum" sz="quarter" idx="12"/>
          </p:nvPr>
        </p:nvSpPr>
        <p:spPr>
          <a:xfrm>
            <a:off x="8518634" y="159242"/>
            <a:ext cx="457200" cy="441325"/>
          </a:xfrm>
        </p:spPr>
        <p:txBody>
          <a:bodyPr>
            <a:normAutofit/>
          </a:bodyPr>
          <a:lstStyle/>
          <a:p>
            <a:fld id="{B8BAF9DA-5F24-41BB-AACB-832A34C1BCEB}" type="slidenum">
              <a:rPr lang="en-US" sz="1800" smtClean="0">
                <a:solidFill>
                  <a:schemeClr val="accent1"/>
                </a:solidFill>
              </a:rPr>
              <a:pPr/>
              <a:t>18</a:t>
            </a:fld>
            <a:endParaRPr lang="en-US" sz="1800" dirty="0">
              <a:solidFill>
                <a:schemeClr val="accent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AUDIENCE RESPONSE</a:t>
            </a: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endParaRPr lang="en-US" dirty="0" smtClean="0"/>
          </a:p>
          <a:p>
            <a:pPr>
              <a:buNone/>
            </a:pPr>
            <a:endParaRPr lang="en-US" dirty="0" smtClean="0"/>
          </a:p>
          <a:p>
            <a:pPr>
              <a:buNone/>
            </a:pPr>
            <a:endParaRPr lang="en-US" dirty="0" smtClean="0"/>
          </a:p>
          <a:p>
            <a:pPr algn="ctr">
              <a:buNone/>
            </a:pPr>
            <a:r>
              <a:rPr lang="en-US" dirty="0" smtClean="0"/>
              <a:t>Comments From the Audience</a:t>
            </a:r>
            <a:endParaRPr lang="en-US" dirty="0"/>
          </a:p>
        </p:txBody>
      </p:sp>
      <p:sp>
        <p:nvSpPr>
          <p:cNvPr id="4" name="Slide Number Placeholder 3"/>
          <p:cNvSpPr>
            <a:spLocks noGrp="1"/>
          </p:cNvSpPr>
          <p:nvPr>
            <p:ph type="sldNum" sz="quarter" idx="12"/>
          </p:nvPr>
        </p:nvSpPr>
        <p:spPr>
          <a:xfrm>
            <a:off x="8521264" y="168275"/>
            <a:ext cx="457200" cy="441325"/>
          </a:xfrm>
        </p:spPr>
        <p:txBody>
          <a:bodyPr>
            <a:normAutofit/>
          </a:bodyPr>
          <a:lstStyle/>
          <a:p>
            <a:fld id="{B8BAF9DA-5F24-41BB-AACB-832A34C1BCEB}" type="slidenum">
              <a:rPr lang="en-US" sz="1800" smtClean="0">
                <a:solidFill>
                  <a:schemeClr val="accent1"/>
                </a:solidFill>
              </a:rPr>
              <a:pPr/>
              <a:t>19</a:t>
            </a:fld>
            <a:endParaRPr lang="en-US" sz="1800" dirty="0">
              <a:solidFill>
                <a:schemeClr val="accent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sz="quarter" idx="1"/>
          </p:nvPr>
        </p:nvSpPr>
        <p:spPr>
          <a:xfrm>
            <a:off x="950676" y="1422402"/>
            <a:ext cx="8229600" cy="4572000"/>
          </a:xfrm>
        </p:spPr>
        <p:txBody>
          <a:bodyPr>
            <a:noAutofit/>
          </a:bodyPr>
          <a:lstStyle/>
          <a:p>
            <a:pPr>
              <a:spcBef>
                <a:spcPts val="0"/>
              </a:spcBef>
            </a:pPr>
            <a:r>
              <a:rPr lang="en-US" sz="2700" dirty="0" smtClean="0"/>
              <a:t>Research Context</a:t>
            </a:r>
          </a:p>
          <a:p>
            <a:pPr>
              <a:spcBef>
                <a:spcPts val="0"/>
              </a:spcBef>
            </a:pPr>
            <a:r>
              <a:rPr lang="en-US" sz="2700" dirty="0" smtClean="0"/>
              <a:t>Research Findings</a:t>
            </a:r>
          </a:p>
          <a:p>
            <a:pPr lvl="1">
              <a:spcBef>
                <a:spcPts val="0"/>
              </a:spcBef>
            </a:pPr>
            <a:r>
              <a:rPr lang="en-US" sz="2300" dirty="0" smtClean="0"/>
              <a:t>Introduction, purpose, and approach</a:t>
            </a:r>
          </a:p>
          <a:p>
            <a:pPr lvl="1">
              <a:spcBef>
                <a:spcPts val="0"/>
              </a:spcBef>
            </a:pPr>
            <a:r>
              <a:rPr lang="en-US" sz="2300" dirty="0" smtClean="0"/>
              <a:t>Setting and workforce</a:t>
            </a:r>
          </a:p>
          <a:p>
            <a:pPr lvl="1">
              <a:spcBef>
                <a:spcPts val="0"/>
              </a:spcBef>
            </a:pPr>
            <a:r>
              <a:rPr lang="en-US" sz="2300" dirty="0" smtClean="0"/>
              <a:t>Finance competencies</a:t>
            </a:r>
          </a:p>
          <a:p>
            <a:pPr lvl="1">
              <a:spcBef>
                <a:spcPts val="0"/>
              </a:spcBef>
            </a:pPr>
            <a:r>
              <a:rPr lang="en-US" sz="2300" dirty="0" smtClean="0"/>
              <a:t>Current finance content</a:t>
            </a:r>
          </a:p>
          <a:p>
            <a:pPr lvl="2">
              <a:spcBef>
                <a:spcPts val="0"/>
              </a:spcBef>
            </a:pPr>
            <a:r>
              <a:rPr lang="en-US" dirty="0" smtClean="0"/>
              <a:t>Amount</a:t>
            </a:r>
          </a:p>
          <a:p>
            <a:pPr lvl="2">
              <a:spcBef>
                <a:spcPts val="0"/>
              </a:spcBef>
            </a:pPr>
            <a:r>
              <a:rPr lang="en-US" dirty="0" smtClean="0"/>
              <a:t>Topics </a:t>
            </a:r>
          </a:p>
          <a:p>
            <a:pPr lvl="1">
              <a:spcBef>
                <a:spcPts val="0"/>
              </a:spcBef>
            </a:pPr>
            <a:r>
              <a:rPr lang="en-US" sz="2300" dirty="0" smtClean="0"/>
              <a:t>Unique content requirement</a:t>
            </a:r>
          </a:p>
          <a:p>
            <a:pPr lvl="1">
              <a:spcBef>
                <a:spcPts val="0"/>
              </a:spcBef>
            </a:pPr>
            <a:r>
              <a:rPr lang="en-US" sz="2300" dirty="0" smtClean="0"/>
              <a:t>Recommendations</a:t>
            </a:r>
          </a:p>
          <a:p>
            <a:pPr>
              <a:spcBef>
                <a:spcPts val="0"/>
              </a:spcBef>
            </a:pPr>
            <a:r>
              <a:rPr lang="en-US" sz="2700" dirty="0" smtClean="0"/>
              <a:t>Panelist  Response</a:t>
            </a:r>
          </a:p>
          <a:p>
            <a:pPr>
              <a:spcBef>
                <a:spcPts val="0"/>
              </a:spcBef>
            </a:pPr>
            <a:r>
              <a:rPr lang="en-US" sz="2700" dirty="0" smtClean="0"/>
              <a:t>Audience  Response</a:t>
            </a:r>
          </a:p>
          <a:p>
            <a:pPr>
              <a:spcBef>
                <a:spcPts val="0"/>
              </a:spcBef>
            </a:pPr>
            <a:r>
              <a:rPr lang="en-US" sz="2700" dirty="0" smtClean="0"/>
              <a:t>Conclusion</a:t>
            </a:r>
            <a:endParaRPr lang="en-US" sz="2700" dirty="0"/>
          </a:p>
        </p:txBody>
      </p:sp>
      <p:sp>
        <p:nvSpPr>
          <p:cNvPr id="4" name="Slide Number Placeholder 3"/>
          <p:cNvSpPr>
            <a:spLocks noGrp="1"/>
          </p:cNvSpPr>
          <p:nvPr>
            <p:ph type="sldNum" sz="quarter" idx="12"/>
          </p:nvPr>
        </p:nvSpPr>
        <p:spPr>
          <a:xfrm>
            <a:off x="8534400" y="152400"/>
            <a:ext cx="457200" cy="441325"/>
          </a:xfrm>
        </p:spPr>
        <p:txBody>
          <a:bodyPr>
            <a:normAutofit/>
          </a:bodyPr>
          <a:lstStyle/>
          <a:p>
            <a:fld id="{B8BAF9DA-5F24-41BB-AACB-832A34C1BCEB}" type="slidenum">
              <a:rPr lang="en-US" sz="1800" smtClean="0">
                <a:solidFill>
                  <a:schemeClr val="accent1"/>
                </a:solidFill>
              </a:rPr>
              <a:pPr/>
              <a:t>2</a:t>
            </a:fld>
            <a:endParaRPr lang="en-US" sz="1800" dirty="0">
              <a:solidFill>
                <a:schemeClr val="accent1"/>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pPr>
              <a:buNone/>
            </a:pPr>
            <a:endParaRPr lang="en-US" dirty="0" smtClean="0"/>
          </a:p>
          <a:p>
            <a:pPr>
              <a:buNone/>
            </a:pPr>
            <a:endParaRPr lang="en-US" sz="3200" dirty="0" smtClean="0"/>
          </a:p>
          <a:p>
            <a:pPr algn="ctr">
              <a:buNone/>
            </a:pPr>
            <a:r>
              <a:rPr lang="en-US" sz="3200" dirty="0" smtClean="0"/>
              <a:t> </a:t>
            </a:r>
          </a:p>
          <a:p>
            <a:pPr algn="ctr">
              <a:buNone/>
            </a:pPr>
            <a:r>
              <a:rPr lang="en-US" sz="3200" dirty="0" smtClean="0"/>
              <a:t>  Our thanks to the panelists and audience for your thoughtful comments!</a:t>
            </a:r>
            <a:endParaRPr lang="en-US" sz="3200" dirty="0"/>
          </a:p>
        </p:txBody>
      </p:sp>
      <p:sp>
        <p:nvSpPr>
          <p:cNvPr id="4" name="Slide Number Placeholder 3"/>
          <p:cNvSpPr>
            <a:spLocks noGrp="1"/>
          </p:cNvSpPr>
          <p:nvPr>
            <p:ph type="sldNum" sz="quarter" idx="12"/>
          </p:nvPr>
        </p:nvSpPr>
        <p:spPr>
          <a:xfrm>
            <a:off x="8521264" y="168275"/>
            <a:ext cx="457200" cy="441325"/>
          </a:xfrm>
        </p:spPr>
        <p:txBody>
          <a:bodyPr>
            <a:normAutofit/>
          </a:bodyPr>
          <a:lstStyle/>
          <a:p>
            <a:fld id="{B8BAF9DA-5F24-41BB-AACB-832A34C1BCEB}" type="slidenum">
              <a:rPr lang="en-US" sz="1800" smtClean="0">
                <a:solidFill>
                  <a:schemeClr val="accent1"/>
                </a:solidFill>
              </a:rPr>
              <a:pPr/>
              <a:t>20</a:t>
            </a:fld>
            <a:endParaRPr lang="en-US" sz="1800" dirty="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RESEARCH CONTEXT</a:t>
            </a:r>
            <a:endParaRPr lang="en-US" dirty="0"/>
          </a:p>
        </p:txBody>
      </p:sp>
      <p:sp>
        <p:nvSpPr>
          <p:cNvPr id="7" name="Content Placeholder 6"/>
          <p:cNvSpPr>
            <a:spLocks noGrp="1"/>
          </p:cNvSpPr>
          <p:nvPr>
            <p:ph sz="quarter" idx="1"/>
          </p:nvPr>
        </p:nvSpPr>
        <p:spPr/>
        <p:txBody>
          <a:bodyPr>
            <a:normAutofit/>
          </a:bodyPr>
          <a:lstStyle/>
          <a:p>
            <a:r>
              <a:rPr lang="en-US" dirty="0" smtClean="0"/>
              <a:t>Today’s presentation is one part of an effort funded by RWJ to advance the practice of finance within the field of public health.</a:t>
            </a:r>
          </a:p>
          <a:p>
            <a:r>
              <a:rPr lang="en-US" dirty="0" smtClean="0"/>
              <a:t>Systems thinking perspective applied.</a:t>
            </a:r>
          </a:p>
          <a:p>
            <a:r>
              <a:rPr lang="en-US" dirty="0" smtClean="0"/>
              <a:t>Overall effort has four main thrusts:</a:t>
            </a:r>
          </a:p>
          <a:p>
            <a:pPr lvl="1"/>
            <a:r>
              <a:rPr lang="en-US" dirty="0" smtClean="0"/>
              <a:t>Improve strategic thinking and analysis</a:t>
            </a:r>
          </a:p>
          <a:p>
            <a:pPr lvl="1"/>
            <a:r>
              <a:rPr lang="en-US" dirty="0" smtClean="0"/>
              <a:t>Increase relationship building</a:t>
            </a:r>
          </a:p>
          <a:p>
            <a:pPr lvl="1"/>
            <a:r>
              <a:rPr lang="en-US" dirty="0" smtClean="0"/>
              <a:t>Improve public health systems organization</a:t>
            </a:r>
          </a:p>
          <a:p>
            <a:pPr lvl="1"/>
            <a:r>
              <a:rPr lang="en-US" dirty="0" smtClean="0"/>
              <a:t>Increase attention to new knowledge  </a:t>
            </a:r>
            <a:endParaRPr lang="en-US" dirty="0"/>
          </a:p>
        </p:txBody>
      </p:sp>
      <p:sp>
        <p:nvSpPr>
          <p:cNvPr id="4" name="Slide Number Placeholder 3"/>
          <p:cNvSpPr>
            <a:spLocks noGrp="1"/>
          </p:cNvSpPr>
          <p:nvPr>
            <p:ph type="sldNum" sz="quarter" idx="12"/>
          </p:nvPr>
        </p:nvSpPr>
        <p:spPr>
          <a:xfrm>
            <a:off x="8534400" y="170768"/>
            <a:ext cx="457200" cy="441325"/>
          </a:xfrm>
        </p:spPr>
        <p:txBody>
          <a:bodyPr>
            <a:normAutofit/>
          </a:bodyPr>
          <a:lstStyle/>
          <a:p>
            <a:fld id="{B8BAF9DA-5F24-41BB-AACB-832A34C1BCEB}" type="slidenum">
              <a:rPr lang="en-US" sz="1800" smtClean="0">
                <a:solidFill>
                  <a:schemeClr val="accent1"/>
                </a:solidFill>
              </a:rPr>
              <a:pPr/>
              <a:t>3</a:t>
            </a:fld>
            <a:endParaRPr lang="en-US" sz="1800" dirty="0">
              <a:solidFill>
                <a:schemeClr val="accent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RESEARCH CONTEXT</a:t>
            </a:r>
            <a:endParaRPr lang="en-US" dirty="0"/>
          </a:p>
        </p:txBody>
      </p:sp>
      <p:sp>
        <p:nvSpPr>
          <p:cNvPr id="7" name="Content Placeholder 6"/>
          <p:cNvSpPr>
            <a:spLocks noGrp="1"/>
          </p:cNvSpPr>
          <p:nvPr>
            <p:ph sz="quarter" idx="1"/>
          </p:nvPr>
        </p:nvSpPr>
        <p:spPr>
          <a:xfrm>
            <a:off x="315400" y="1663528"/>
            <a:ext cx="8503920" cy="4572000"/>
          </a:xfrm>
        </p:spPr>
        <p:txBody>
          <a:bodyPr>
            <a:normAutofit/>
          </a:bodyPr>
          <a:lstStyle/>
          <a:p>
            <a:r>
              <a:rPr lang="en-US" dirty="0" smtClean="0"/>
              <a:t>The portion of the overall effort most relevant to the research presented today includes:</a:t>
            </a:r>
          </a:p>
          <a:p>
            <a:pPr lvl="1"/>
            <a:r>
              <a:rPr lang="en-US" dirty="0" smtClean="0"/>
              <a:t>Public Health Finance Institute</a:t>
            </a:r>
          </a:p>
          <a:p>
            <a:pPr lvl="1"/>
            <a:r>
              <a:rPr lang="en-US" dirty="0" smtClean="0"/>
              <a:t>Public health finance website</a:t>
            </a:r>
          </a:p>
          <a:p>
            <a:pPr lvl="1"/>
            <a:r>
              <a:rPr lang="en-US" dirty="0" smtClean="0"/>
              <a:t>Ratio analysis methodologies</a:t>
            </a:r>
          </a:p>
          <a:p>
            <a:pPr lvl="1"/>
            <a:r>
              <a:rPr lang="en-US" dirty="0" smtClean="0"/>
              <a:t>Ratio analysis benchmarks</a:t>
            </a:r>
          </a:p>
          <a:p>
            <a:pPr lvl="1"/>
            <a:r>
              <a:rPr lang="en-US" dirty="0" smtClean="0"/>
              <a:t>Sustainability (risk) index development</a:t>
            </a:r>
          </a:p>
          <a:p>
            <a:pPr lvl="1"/>
            <a:r>
              <a:rPr lang="en-US" dirty="0" smtClean="0"/>
              <a:t>Redesign of public health finance courses</a:t>
            </a:r>
          </a:p>
          <a:p>
            <a:pPr lvl="1"/>
            <a:r>
              <a:rPr lang="en-US" dirty="0" smtClean="0"/>
              <a:t>Development of finance teaching materials </a:t>
            </a:r>
            <a:endParaRPr lang="en-US" dirty="0"/>
          </a:p>
        </p:txBody>
      </p:sp>
      <p:sp>
        <p:nvSpPr>
          <p:cNvPr id="4" name="Slide Number Placeholder 3"/>
          <p:cNvSpPr>
            <a:spLocks noGrp="1"/>
          </p:cNvSpPr>
          <p:nvPr>
            <p:ph type="sldNum" sz="quarter" idx="12"/>
          </p:nvPr>
        </p:nvSpPr>
        <p:spPr>
          <a:xfrm>
            <a:off x="8518634" y="159242"/>
            <a:ext cx="457200" cy="441325"/>
          </a:xfrm>
        </p:spPr>
        <p:txBody>
          <a:bodyPr>
            <a:normAutofit/>
          </a:bodyPr>
          <a:lstStyle/>
          <a:p>
            <a:fld id="{B8BAF9DA-5F24-41BB-AACB-832A34C1BCEB}" type="slidenum">
              <a:rPr lang="en-US" sz="1800" smtClean="0">
                <a:solidFill>
                  <a:schemeClr val="accent1"/>
                </a:solidFill>
              </a:rPr>
              <a:pPr/>
              <a:t>4</a:t>
            </a:fld>
            <a:endParaRPr lang="en-US" sz="1800" dirty="0">
              <a:solidFill>
                <a:schemeClr val="accent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sz="quarter" idx="1"/>
          </p:nvPr>
        </p:nvSpPr>
        <p:spPr>
          <a:xfrm>
            <a:off x="301752" y="1590112"/>
            <a:ext cx="8503920" cy="4572000"/>
          </a:xfrm>
        </p:spPr>
        <p:txBody>
          <a:bodyPr>
            <a:normAutofit/>
          </a:bodyPr>
          <a:lstStyle/>
          <a:p>
            <a:pPr>
              <a:spcBef>
                <a:spcPts val="1200"/>
              </a:spcBef>
            </a:pPr>
            <a:r>
              <a:rPr lang="en-US" dirty="0" smtClean="0"/>
              <a:t>Public health finance is defined as “acquiring, managing, and utilizing scarce resources to improve the health of populations.”</a:t>
            </a:r>
          </a:p>
          <a:p>
            <a:pPr>
              <a:spcBef>
                <a:spcPts val="1200"/>
              </a:spcBef>
            </a:pPr>
            <a:r>
              <a:rPr lang="en-US" dirty="0" smtClean="0"/>
              <a:t>As the scarcity of financial resources increases, the role of finance increases in importance.</a:t>
            </a:r>
          </a:p>
          <a:p>
            <a:pPr>
              <a:spcBef>
                <a:spcPts val="1200"/>
              </a:spcBef>
            </a:pPr>
            <a:r>
              <a:rPr lang="en-US" dirty="0" smtClean="0"/>
              <a:t>Evidence indicates that management as a whole is lacking in finance skills and tools.</a:t>
            </a:r>
          </a:p>
          <a:p>
            <a:pPr>
              <a:spcBef>
                <a:spcPts val="1200"/>
              </a:spcBef>
            </a:pPr>
            <a:r>
              <a:rPr lang="en-US" dirty="0" smtClean="0"/>
              <a:t>Academic institutions have a significant opportunity to contribute to workforce finance competency.</a:t>
            </a:r>
            <a:endParaRPr lang="en-US" dirty="0"/>
          </a:p>
        </p:txBody>
      </p:sp>
      <p:sp>
        <p:nvSpPr>
          <p:cNvPr id="4" name="Slide Number Placeholder 3"/>
          <p:cNvSpPr>
            <a:spLocks noGrp="1"/>
          </p:cNvSpPr>
          <p:nvPr>
            <p:ph type="sldNum" sz="quarter" idx="12"/>
          </p:nvPr>
        </p:nvSpPr>
        <p:spPr>
          <a:xfrm>
            <a:off x="8521264" y="159242"/>
            <a:ext cx="457200" cy="441325"/>
          </a:xfrm>
        </p:spPr>
        <p:txBody>
          <a:bodyPr>
            <a:normAutofit/>
          </a:bodyPr>
          <a:lstStyle/>
          <a:p>
            <a:fld id="{B8BAF9DA-5F24-41BB-AACB-832A34C1BCEB}" type="slidenum">
              <a:rPr lang="en-US" sz="1800" smtClean="0">
                <a:solidFill>
                  <a:schemeClr val="accent1"/>
                </a:solidFill>
              </a:rPr>
              <a:pPr/>
              <a:t>5</a:t>
            </a:fld>
            <a:endParaRPr lang="en-US" sz="1800" dirty="0">
              <a:solidFill>
                <a:schemeClr val="accent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sz="quarter" idx="1"/>
          </p:nvPr>
        </p:nvSpPr>
        <p:spPr>
          <a:xfrm>
            <a:off x="475178" y="1757860"/>
            <a:ext cx="8503920" cy="4572000"/>
          </a:xfrm>
        </p:spPr>
        <p:txBody>
          <a:bodyPr>
            <a:normAutofit/>
          </a:bodyPr>
          <a:lstStyle/>
          <a:p>
            <a:r>
              <a:rPr lang="en-US" dirty="0" smtClean="0"/>
              <a:t>The purpose of our research is to:</a:t>
            </a:r>
          </a:p>
          <a:p>
            <a:pPr lvl="1"/>
            <a:r>
              <a:rPr lang="en-US" dirty="0" smtClean="0"/>
              <a:t>Assess the adequacy of current finance education in public health (primarily MPH) programs.</a:t>
            </a:r>
          </a:p>
          <a:p>
            <a:pPr lvl="1"/>
            <a:r>
              <a:rPr lang="en-US" dirty="0" smtClean="0"/>
              <a:t>Make recommendations for change.</a:t>
            </a:r>
          </a:p>
          <a:p>
            <a:r>
              <a:rPr lang="en-US" dirty="0" smtClean="0"/>
              <a:t>Note that academic programs address long-term knowledge needs and must be in concert with:</a:t>
            </a:r>
          </a:p>
          <a:p>
            <a:pPr lvl="1"/>
            <a:r>
              <a:rPr lang="en-US" dirty="0" smtClean="0"/>
              <a:t>Continuing professional development</a:t>
            </a:r>
          </a:p>
          <a:p>
            <a:pPr lvl="1"/>
            <a:r>
              <a:rPr lang="en-US" dirty="0" smtClean="0"/>
              <a:t>On-the-job training</a:t>
            </a:r>
            <a:endParaRPr lang="en-US" dirty="0"/>
          </a:p>
        </p:txBody>
      </p:sp>
      <p:sp>
        <p:nvSpPr>
          <p:cNvPr id="4" name="Slide Number Placeholder 3"/>
          <p:cNvSpPr>
            <a:spLocks noGrp="1"/>
          </p:cNvSpPr>
          <p:nvPr>
            <p:ph type="sldNum" sz="quarter" idx="12"/>
          </p:nvPr>
        </p:nvSpPr>
        <p:spPr>
          <a:xfrm>
            <a:off x="8523912" y="165645"/>
            <a:ext cx="457200" cy="441325"/>
          </a:xfrm>
        </p:spPr>
        <p:txBody>
          <a:bodyPr>
            <a:normAutofit/>
          </a:bodyPr>
          <a:lstStyle/>
          <a:p>
            <a:fld id="{B8BAF9DA-5F24-41BB-AACB-832A34C1BCEB}" type="slidenum">
              <a:rPr lang="en-US" sz="1800" smtClean="0">
                <a:solidFill>
                  <a:schemeClr val="accent1"/>
                </a:solidFill>
              </a:rPr>
              <a:pPr/>
              <a:t>6</a:t>
            </a:fld>
            <a:endParaRPr lang="en-US" sz="1800" dirty="0">
              <a:solidFill>
                <a:schemeClr val="accent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t>
            </a:r>
            <a:endParaRPr lang="en-US" dirty="0"/>
          </a:p>
        </p:txBody>
      </p:sp>
      <p:sp>
        <p:nvSpPr>
          <p:cNvPr id="3" name="Content Placeholder 2"/>
          <p:cNvSpPr>
            <a:spLocks noGrp="1"/>
          </p:cNvSpPr>
          <p:nvPr>
            <p:ph sz="quarter" idx="1"/>
          </p:nvPr>
        </p:nvSpPr>
        <p:spPr>
          <a:xfrm>
            <a:off x="380582" y="1732006"/>
            <a:ext cx="8503920" cy="4572000"/>
          </a:xfrm>
        </p:spPr>
        <p:txBody>
          <a:bodyPr>
            <a:normAutofit/>
          </a:bodyPr>
          <a:lstStyle/>
          <a:p>
            <a:r>
              <a:rPr lang="en-US" sz="3200" dirty="0" smtClean="0"/>
              <a:t>Identify the finance competencies required by public health managers.</a:t>
            </a:r>
          </a:p>
          <a:p>
            <a:r>
              <a:rPr lang="en-US" sz="3200" dirty="0" smtClean="0"/>
              <a:t>Review current educational program content.</a:t>
            </a:r>
          </a:p>
          <a:p>
            <a:r>
              <a:rPr lang="en-US" sz="3200" dirty="0" smtClean="0"/>
              <a:t>Ask this question: Does current content provide the KSAs necessary to meet the required competencies?</a:t>
            </a:r>
          </a:p>
          <a:p>
            <a:r>
              <a:rPr lang="en-US" sz="3200" dirty="0" smtClean="0"/>
              <a:t>If not, what should be done?</a:t>
            </a:r>
            <a:endParaRPr lang="en-US" sz="3200" dirty="0"/>
          </a:p>
        </p:txBody>
      </p:sp>
      <p:sp>
        <p:nvSpPr>
          <p:cNvPr id="4" name="Slide Number Placeholder 3"/>
          <p:cNvSpPr>
            <a:spLocks noGrp="1"/>
          </p:cNvSpPr>
          <p:nvPr>
            <p:ph type="sldNum" sz="quarter" idx="12"/>
          </p:nvPr>
        </p:nvSpPr>
        <p:spPr>
          <a:xfrm>
            <a:off x="8521264" y="159242"/>
            <a:ext cx="457200" cy="441325"/>
          </a:xfrm>
        </p:spPr>
        <p:txBody>
          <a:bodyPr>
            <a:normAutofit/>
          </a:bodyPr>
          <a:lstStyle/>
          <a:p>
            <a:fld id="{B8BAF9DA-5F24-41BB-AACB-832A34C1BCEB}" type="slidenum">
              <a:rPr lang="en-US" sz="1800" smtClean="0">
                <a:solidFill>
                  <a:schemeClr val="accent1"/>
                </a:solidFill>
              </a:rPr>
              <a:pPr/>
              <a:t>7</a:t>
            </a:fld>
            <a:endParaRPr lang="en-US" sz="1800" dirty="0">
              <a:solidFill>
                <a:schemeClr val="accent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915400" cy="1143000"/>
          </a:xfrm>
        </p:spPr>
        <p:txBody>
          <a:bodyPr>
            <a:normAutofit/>
          </a:bodyPr>
          <a:lstStyle/>
          <a:p>
            <a:r>
              <a:rPr lang="en-US" dirty="0" smtClean="0"/>
              <a:t>SETTING AND WORKFORCE</a:t>
            </a:r>
            <a:endParaRPr lang="en-US" dirty="0"/>
          </a:p>
        </p:txBody>
      </p:sp>
      <p:sp>
        <p:nvSpPr>
          <p:cNvPr id="3" name="Content Placeholder 2"/>
          <p:cNvSpPr>
            <a:spLocks noGrp="1"/>
          </p:cNvSpPr>
          <p:nvPr>
            <p:ph sz="quarter" idx="1"/>
          </p:nvPr>
        </p:nvSpPr>
        <p:spPr>
          <a:xfrm>
            <a:off x="504498" y="1510864"/>
            <a:ext cx="8229600" cy="5334000"/>
          </a:xfrm>
        </p:spPr>
        <p:txBody>
          <a:bodyPr>
            <a:normAutofit/>
          </a:bodyPr>
          <a:lstStyle/>
          <a:p>
            <a:r>
              <a:rPr lang="en-US" dirty="0" smtClean="0"/>
              <a:t>Public health services are provided at the:</a:t>
            </a:r>
          </a:p>
          <a:p>
            <a:pPr lvl="1">
              <a:spcBef>
                <a:spcPts val="0"/>
              </a:spcBef>
            </a:pPr>
            <a:r>
              <a:rPr lang="en-US" dirty="0" smtClean="0"/>
              <a:t>National level.</a:t>
            </a:r>
          </a:p>
          <a:p>
            <a:pPr lvl="1">
              <a:spcBef>
                <a:spcPts val="0"/>
              </a:spcBef>
            </a:pPr>
            <a:r>
              <a:rPr lang="en-US" dirty="0" smtClean="0"/>
              <a:t>State level.</a:t>
            </a:r>
          </a:p>
          <a:p>
            <a:pPr lvl="1">
              <a:spcBef>
                <a:spcPts val="0"/>
              </a:spcBef>
            </a:pPr>
            <a:r>
              <a:rPr lang="en-US" dirty="0" smtClean="0"/>
              <a:t>Local level.</a:t>
            </a:r>
          </a:p>
          <a:p>
            <a:r>
              <a:rPr lang="en-US" dirty="0" smtClean="0"/>
              <a:t>Finance activities are carried out by both finance specialists and generalist managers.</a:t>
            </a:r>
          </a:p>
          <a:p>
            <a:r>
              <a:rPr lang="en-US" dirty="0" smtClean="0"/>
              <a:t>Most generalist managers are not trained in management but are professionals from other fields who have managerial responsibilities.</a:t>
            </a:r>
          </a:p>
          <a:p>
            <a:r>
              <a:rPr lang="en-US" dirty="0" smtClean="0"/>
              <a:t>Thus, finance education must span many disciplines and be broad in scope.</a:t>
            </a:r>
            <a:endParaRPr lang="en-US" dirty="0"/>
          </a:p>
        </p:txBody>
      </p:sp>
      <p:sp>
        <p:nvSpPr>
          <p:cNvPr id="4" name="Slide Number Placeholder 3"/>
          <p:cNvSpPr>
            <a:spLocks noGrp="1"/>
          </p:cNvSpPr>
          <p:nvPr>
            <p:ph type="sldNum" sz="quarter" idx="12"/>
          </p:nvPr>
        </p:nvSpPr>
        <p:spPr>
          <a:xfrm>
            <a:off x="8518634" y="159242"/>
            <a:ext cx="457200" cy="441325"/>
          </a:xfrm>
        </p:spPr>
        <p:txBody>
          <a:bodyPr>
            <a:normAutofit/>
          </a:bodyPr>
          <a:lstStyle/>
          <a:p>
            <a:fld id="{B8BAF9DA-5F24-41BB-AACB-832A34C1BCEB}" type="slidenum">
              <a:rPr lang="en-US" sz="1800" smtClean="0">
                <a:solidFill>
                  <a:schemeClr val="accent1"/>
                </a:solidFill>
              </a:rPr>
              <a:pPr/>
              <a:t>8</a:t>
            </a:fld>
            <a:endParaRPr lang="en-US" sz="1800" dirty="0">
              <a:solidFill>
                <a:schemeClr val="accent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1143000"/>
          </a:xfrm>
        </p:spPr>
        <p:txBody>
          <a:bodyPr>
            <a:normAutofit/>
          </a:bodyPr>
          <a:lstStyle/>
          <a:p>
            <a:r>
              <a:rPr lang="en-US" dirty="0" smtClean="0"/>
              <a:t>FINANCE COMPETENCIES</a:t>
            </a:r>
            <a:endParaRPr lang="en-US" dirty="0"/>
          </a:p>
        </p:txBody>
      </p:sp>
      <p:sp>
        <p:nvSpPr>
          <p:cNvPr id="3" name="Content Placeholder 2"/>
          <p:cNvSpPr>
            <a:spLocks noGrp="1"/>
          </p:cNvSpPr>
          <p:nvPr>
            <p:ph sz="quarter" idx="1"/>
          </p:nvPr>
        </p:nvSpPr>
        <p:spPr/>
        <p:txBody>
          <a:bodyPr>
            <a:normAutofit/>
          </a:bodyPr>
          <a:lstStyle/>
          <a:p>
            <a:r>
              <a:rPr lang="en-US" sz="2800" dirty="0" smtClean="0"/>
              <a:t>Over the past 20 years several studies have been made to identify public health finance competencies.</a:t>
            </a:r>
          </a:p>
          <a:p>
            <a:r>
              <a:rPr lang="en-US" sz="2800" dirty="0" smtClean="0"/>
              <a:t>The most recent (and comprehensive) work was published last year by Honor</a:t>
            </a:r>
            <a:r>
              <a:rPr lang="en-US" sz="2800" dirty="0" smtClean="0">
                <a:cs typeface="Courier New"/>
              </a:rPr>
              <a:t>é and C</a:t>
            </a:r>
            <a:r>
              <a:rPr lang="en-US" sz="2800" dirty="0" smtClean="0"/>
              <a:t>ostich.</a:t>
            </a:r>
          </a:p>
          <a:p>
            <a:pPr lvl="1"/>
            <a:r>
              <a:rPr lang="en-US" sz="2400" dirty="0" smtClean="0"/>
              <a:t>Three domains</a:t>
            </a:r>
          </a:p>
          <a:p>
            <a:pPr lvl="2"/>
            <a:r>
              <a:rPr lang="en-US" dirty="0" smtClean="0"/>
              <a:t>Financial management, analysis, and assessment</a:t>
            </a:r>
          </a:p>
          <a:p>
            <a:pPr lvl="2"/>
            <a:r>
              <a:rPr lang="en-US" dirty="0" smtClean="0"/>
              <a:t>Organizational and program planning and policy development</a:t>
            </a:r>
          </a:p>
          <a:p>
            <a:pPr lvl="2"/>
            <a:r>
              <a:rPr lang="en-US" dirty="0" smtClean="0"/>
              <a:t>Administrative and general skills</a:t>
            </a:r>
            <a:endParaRPr lang="en-US" sz="2400" dirty="0" smtClean="0"/>
          </a:p>
          <a:p>
            <a:pPr lvl="1"/>
            <a:r>
              <a:rPr lang="en-US" sz="2400" dirty="0" smtClean="0"/>
              <a:t>Most relevant domain for finance education is the first one.</a:t>
            </a:r>
          </a:p>
          <a:p>
            <a:pPr lvl="1"/>
            <a:r>
              <a:rPr lang="en-US" sz="2400" dirty="0" smtClean="0"/>
              <a:t>Competencies are listed for each domain.</a:t>
            </a:r>
          </a:p>
          <a:p>
            <a:endParaRPr lang="en-US" sz="2800" dirty="0"/>
          </a:p>
        </p:txBody>
      </p:sp>
      <p:sp>
        <p:nvSpPr>
          <p:cNvPr id="4" name="Slide Number Placeholder 3"/>
          <p:cNvSpPr>
            <a:spLocks noGrp="1"/>
          </p:cNvSpPr>
          <p:nvPr>
            <p:ph type="sldNum" sz="quarter" idx="12"/>
          </p:nvPr>
        </p:nvSpPr>
        <p:spPr>
          <a:xfrm>
            <a:off x="8521264" y="159242"/>
            <a:ext cx="457200" cy="441325"/>
          </a:xfrm>
        </p:spPr>
        <p:txBody>
          <a:bodyPr>
            <a:normAutofit/>
          </a:bodyPr>
          <a:lstStyle/>
          <a:p>
            <a:fld id="{B8BAF9DA-5F24-41BB-AACB-832A34C1BCEB}" type="slidenum">
              <a:rPr lang="en-US" sz="1800" smtClean="0">
                <a:solidFill>
                  <a:schemeClr val="accent1"/>
                </a:solidFill>
              </a:rPr>
              <a:pPr/>
              <a:t>9</a:t>
            </a:fld>
            <a:endParaRPr lang="en-US" sz="1800" dirty="0">
              <a:solidFill>
                <a:schemeClr val="accent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1111</TotalTime>
  <Words>933</Words>
  <Application>Microsoft Office PowerPoint</Application>
  <PresentationFormat>On-screen Show (4:3)</PresentationFormat>
  <Paragraphs>158</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Civic</vt:lpstr>
      <vt:lpstr>TEACHING FINANCIAL COMPETENCIES FOR PUBLIC HEALTH</vt:lpstr>
      <vt:lpstr>AGENDA</vt:lpstr>
      <vt:lpstr>RESEARCH CONTEXT</vt:lpstr>
      <vt:lpstr>RESEARCH CONTEXT</vt:lpstr>
      <vt:lpstr>INTRODUCTION</vt:lpstr>
      <vt:lpstr>PURPOSE</vt:lpstr>
      <vt:lpstr>APPROACH</vt:lpstr>
      <vt:lpstr>SETTING AND WORKFORCE</vt:lpstr>
      <vt:lpstr>FINANCE COMPETENCIES</vt:lpstr>
      <vt:lpstr>CURRENT FINANCE CONTENT - AMOUNT</vt:lpstr>
      <vt:lpstr>CURRENT FINANCE CONTENT - AMOUNT</vt:lpstr>
      <vt:lpstr>CURRENT FINANCE CONTENT – TOPICS</vt:lpstr>
      <vt:lpstr>CURRENT FINANCE CONTENT – TOPICS</vt:lpstr>
      <vt:lpstr>CURRENT FINANCE CONTENT – TOPICS</vt:lpstr>
      <vt:lpstr>CURRENT FINANCE CONTENT – TOPICS</vt:lpstr>
      <vt:lpstr>UNIQUE CONTENT REQUIREMENT</vt:lpstr>
      <vt:lpstr>RECOMMENDATIONS</vt:lpstr>
      <vt:lpstr>PANELIST RESPONSE</vt:lpstr>
      <vt:lpstr>AUDIENCE RESPONSE</vt:lpstr>
      <vt:lpstr>CONCLUSION</vt:lpstr>
    </vt:vector>
  </TitlesOfParts>
  <Company>College of Public Health &amp; Health Professions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PUBLIC HEALTH FINANCE</dc:title>
  <dc:creator>gapenski</dc:creator>
  <cp:lastModifiedBy>Peggy Honore</cp:lastModifiedBy>
  <cp:revision>124</cp:revision>
  <dcterms:created xsi:type="dcterms:W3CDTF">2010-03-05T14:01:18Z</dcterms:created>
  <dcterms:modified xsi:type="dcterms:W3CDTF">2010-08-22T23:58:53Z</dcterms:modified>
</cp:coreProperties>
</file>